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648" r:id="rId2"/>
    <p:sldId id="657" r:id="rId3"/>
    <p:sldId id="667" r:id="rId4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C6C46-A65A-4056-A4F2-735D3441B10E}" type="datetimeFigureOut">
              <a:rPr lang="es-PY" smtClean="0"/>
              <a:t>5/10/2022</a:t>
            </a:fld>
            <a:endParaRPr lang="es-P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2DC43-C4E0-41F5-8A0C-6048A2736D6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9884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67EA7-E60D-8444-8AE2-85401D0177DD}" type="slidenum">
              <a:rPr lang="es-PY" smtClean="0"/>
              <a:t>1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16968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67EA7-E60D-8444-8AE2-85401D0177DD}" type="slidenum">
              <a:rPr lang="es-PY" smtClean="0"/>
              <a:t>2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7009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E37778-F8F6-29E9-7BD5-73028B3EF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FF17DF-CEDE-68BE-C77F-C0C35D6C3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3F36F1-393E-8E2D-F980-B08CF972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7E8-D1FD-462C-B0FF-3E1EAE8CE658}" type="datetimeFigureOut">
              <a:rPr lang="es-PY" smtClean="0"/>
              <a:t>5/10/2022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D9078A-FBF2-6B3F-9326-210A23717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7D1BAC-613A-E409-14C4-B986688BF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2FF-47B7-4070-B28F-8AF85BC72E4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5778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340FD-69DC-134C-134A-D10FED125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93891C-2D54-3D35-C8C9-9B458A13E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47AF9C-0C64-7A39-D0BF-A7FEEC59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7E8-D1FD-462C-B0FF-3E1EAE8CE658}" type="datetimeFigureOut">
              <a:rPr lang="es-PY" smtClean="0"/>
              <a:t>5/10/2022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2EADFE-C7B5-5372-9115-D4E2F1E6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1D35-F050-BD9F-8B81-EF02B291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2FF-47B7-4070-B28F-8AF85BC72E4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3655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C00710-A26E-0511-E603-74A8AE1CB5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D62AEA-D64F-8D1F-B83E-91BDE841C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085640-A064-C0FB-D003-901803F6F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7E8-D1FD-462C-B0FF-3E1EAE8CE658}" type="datetimeFigureOut">
              <a:rPr lang="es-PY" smtClean="0"/>
              <a:t>5/10/2022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5E8790-555A-76B7-4E2A-0F4D7CB4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0979CA-A46D-0480-00D4-C36C2DB7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2FF-47B7-4070-B28F-8AF85BC72E4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0182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6C843-EB68-35B9-5BF9-9775C2477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3C43F5-35A6-4544-BE0A-9F2E29880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98EF73-5259-7287-29CA-A9B769A1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7E8-D1FD-462C-B0FF-3E1EAE8CE658}" type="datetimeFigureOut">
              <a:rPr lang="es-PY" smtClean="0"/>
              <a:t>5/10/2022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45FD2B-34FB-62E2-8772-AE0E7D3F6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DC38A5-4FFD-5273-9350-5FDD0587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2FF-47B7-4070-B28F-8AF85BC72E4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6012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D1496-D282-C615-3098-25FC8644A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9F4293-1A97-B421-91BE-9CB3026F1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9FA113-B25D-9AA3-368D-4257E170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7E8-D1FD-462C-B0FF-3E1EAE8CE658}" type="datetimeFigureOut">
              <a:rPr lang="es-PY" smtClean="0"/>
              <a:t>5/10/2022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9A576F-033A-50C0-A5CD-FF734A7C1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453D2F-6A5A-ED27-CF00-E6004FAD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2FF-47B7-4070-B28F-8AF85BC72E4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6822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79D198-8A4D-B3EE-B7C8-6E3F10EE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FABF13-3B9D-116E-242A-65FE146A5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20398B-94EB-61D9-52E2-21C94894A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8F446C-35ED-9B91-78B3-890974F95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7E8-D1FD-462C-B0FF-3E1EAE8CE658}" type="datetimeFigureOut">
              <a:rPr lang="es-PY" smtClean="0"/>
              <a:t>5/10/2022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CDDAB5-DFBB-CAEF-E426-F629FA50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9D5840-D3FD-9EDE-5AB9-94B51008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2FF-47B7-4070-B28F-8AF85BC72E4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5756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1DF02-C58A-CFFC-3A4C-67289C88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6AB7FB-DEC2-EF90-AB7F-BCD041954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CE75BE-BC95-28F1-D56A-39DA0B1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5C9DD4-7900-E7D1-DCB0-27CFE604D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8A32D6F-8FB8-6B61-FD13-4BE342CEB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67BE49A-D9B4-4176-BA80-A1499127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7E8-D1FD-462C-B0FF-3E1EAE8CE658}" type="datetimeFigureOut">
              <a:rPr lang="es-PY" smtClean="0"/>
              <a:t>5/10/2022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56C533-E18F-7DC3-BEC1-B49F9B4D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E5C11A7-04A3-1C23-86F1-FE7ED4703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2FF-47B7-4070-B28F-8AF85BC72E4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8216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8AEAF-EDDE-6520-9BD3-8BFC2E06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33F5FA4-2282-C495-8EC1-C65B2A7F8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7E8-D1FD-462C-B0FF-3E1EAE8CE658}" type="datetimeFigureOut">
              <a:rPr lang="es-PY" smtClean="0"/>
              <a:t>5/10/2022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CBC3B87-0E05-57B4-F8B6-8B891FDFC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A3BE3A-99E8-0523-0CB0-0323F3E40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2FF-47B7-4070-B28F-8AF85BC72E4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4565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677A092-3D1E-9602-B3C6-EB59FEBA0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7E8-D1FD-462C-B0FF-3E1EAE8CE658}" type="datetimeFigureOut">
              <a:rPr lang="es-PY" smtClean="0"/>
              <a:t>5/10/2022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8E6E24B-8812-2972-4D1C-2D6F3202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00D3CF-44D2-C452-6C9B-510B640A7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2FF-47B7-4070-B28F-8AF85BC72E4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923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CE4715-EE75-A558-974B-5CA7F2CE6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6E2696-3AA4-A91F-7A1D-AB9C6D05C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71096D-5B3B-0275-6B0F-B8D51B43F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E55DAB-C7E8-3949-404D-7DDB0DD4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7E8-D1FD-462C-B0FF-3E1EAE8CE658}" type="datetimeFigureOut">
              <a:rPr lang="es-PY" smtClean="0"/>
              <a:t>5/10/2022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B8A4C6-4F36-44EC-A99C-10F87D726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EC219B-3C01-8FB9-73DB-548184CE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2FF-47B7-4070-B28F-8AF85BC72E4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1243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9E72D1-468D-2B92-381B-407E8921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6BD805-4FCD-E8A2-92F7-DE394DE04C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07A193-7D6E-5B78-4C5B-0D7F8047A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ACCFFC-6757-DCFD-6EFC-FCDC5ADD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7E8-D1FD-462C-B0FF-3E1EAE8CE658}" type="datetimeFigureOut">
              <a:rPr lang="es-PY" smtClean="0"/>
              <a:t>5/10/2022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1907A7-4F4A-C129-76D7-68D7F502D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2A1F6E-C2C7-7DA7-2367-991F42E47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E2FF-47B7-4070-B28F-8AF85BC72E4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2426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18FA91-69BD-83C8-917E-DABC9659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EB75A0-88E7-47EC-09A2-9137E26B2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1F3370-CFC6-2DB8-03A7-28A1FC419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227E8-D1FD-462C-B0FF-3E1EAE8CE658}" type="datetimeFigureOut">
              <a:rPr lang="es-PY" smtClean="0"/>
              <a:t>5/10/2022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B6B41B-F6FD-B4CC-AFC7-8531DC554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35BD74-B674-3A2D-B9B0-1CE8AB71A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3E2FF-47B7-4070-B28F-8AF85BC72E4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4225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4D1845F-848B-234B-A9A0-8ED7E7E7323D}"/>
              </a:ext>
            </a:extLst>
          </p:cNvPr>
          <p:cNvCxnSpPr/>
          <p:nvPr/>
        </p:nvCxnSpPr>
        <p:spPr>
          <a:xfrm>
            <a:off x="1821426" y="1363298"/>
            <a:ext cx="874579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F90EEDB0-9AF4-8042-B588-7EC0CEAA7686}"/>
              </a:ext>
            </a:extLst>
          </p:cNvPr>
          <p:cNvCxnSpPr/>
          <p:nvPr/>
        </p:nvCxnSpPr>
        <p:spPr>
          <a:xfrm>
            <a:off x="1821426" y="1904846"/>
            <a:ext cx="874579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n 40">
            <a:extLst>
              <a:ext uri="{FF2B5EF4-FFF2-40B4-BE49-F238E27FC236}">
                <a16:creationId xmlns:a16="http://schemas.microsoft.com/office/drawing/2014/main" id="{6882D571-6C6B-0D4C-A61D-D3273B1D2A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0" t="38255" r="74825" b="39460"/>
          <a:stretch/>
        </p:blipFill>
        <p:spPr>
          <a:xfrm>
            <a:off x="3420755" y="2750913"/>
            <a:ext cx="1293855" cy="1242009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DC7F98D3-6C34-7048-A063-999CA6F99F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90" t="2414" r="49875" b="73449"/>
          <a:stretch/>
        </p:blipFill>
        <p:spPr>
          <a:xfrm>
            <a:off x="4913600" y="2779476"/>
            <a:ext cx="1240505" cy="1222955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851B7F04-E39B-4140-A8E6-0EBF2D575F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335" b="73756"/>
          <a:stretch/>
        </p:blipFill>
        <p:spPr>
          <a:xfrm>
            <a:off x="6123479" y="2659108"/>
            <a:ext cx="1051782" cy="1329704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C5A73A89-E967-3D4A-979C-FB69DC2CC4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53" t="325" r="23620" b="73346"/>
          <a:stretch/>
        </p:blipFill>
        <p:spPr>
          <a:xfrm>
            <a:off x="7232295" y="2677194"/>
            <a:ext cx="1299565" cy="1334025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D29099A0-BE50-A44D-AE60-DFCF10638B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596" t="70825" r="7335" b="7809"/>
          <a:stretch/>
        </p:blipFill>
        <p:spPr>
          <a:xfrm>
            <a:off x="3186935" y="4687610"/>
            <a:ext cx="1662013" cy="1309886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E059149D-6343-314C-B7AC-9DB2E81392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53" t="68834" r="40901" b="7602"/>
          <a:stretch/>
        </p:blipFill>
        <p:spPr>
          <a:xfrm>
            <a:off x="6063139" y="4684246"/>
            <a:ext cx="1509365" cy="1313250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253A3F14-9FE9-504D-8581-C599B6777B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453" t="646" r="-10" b="73801"/>
          <a:stretch/>
        </p:blipFill>
        <p:spPr>
          <a:xfrm>
            <a:off x="7490350" y="4737577"/>
            <a:ext cx="1343029" cy="1294670"/>
          </a:xfrm>
          <a:prstGeom prst="rect">
            <a:avLst/>
          </a:prstGeom>
        </p:spPr>
      </p:pic>
      <p:sp>
        <p:nvSpPr>
          <p:cNvPr id="55" name="Rectángulo 54">
            <a:extLst>
              <a:ext uri="{FF2B5EF4-FFF2-40B4-BE49-F238E27FC236}">
                <a16:creationId xmlns:a16="http://schemas.microsoft.com/office/drawing/2014/main" id="{43F65258-7B4B-F04F-9322-9DA10FC98A72}"/>
              </a:ext>
            </a:extLst>
          </p:cNvPr>
          <p:cNvSpPr/>
          <p:nvPr/>
        </p:nvSpPr>
        <p:spPr>
          <a:xfrm>
            <a:off x="3642795" y="3956016"/>
            <a:ext cx="84977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sz="1400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Palidez </a:t>
            </a:r>
            <a:endParaRPr lang="es-PY" sz="1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68E67F5-0551-0A44-9C9E-4F977F7A23E1}"/>
              </a:ext>
            </a:extLst>
          </p:cNvPr>
          <p:cNvSpPr/>
          <p:nvPr/>
        </p:nvSpPr>
        <p:spPr>
          <a:xfrm>
            <a:off x="4863008" y="3956016"/>
            <a:ext cx="1148461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sz="1400" dirty="0">
                <a:solidFill>
                  <a:srgbClr val="002060"/>
                </a:solidFill>
                <a:latin typeface="Cambria" panose="02040503050406030204" pitchFamily="18" charset="0"/>
              </a:rPr>
              <a:t>Taquicardia </a:t>
            </a:r>
            <a:r>
              <a:rPr lang="es-PY" sz="1400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 </a:t>
            </a:r>
            <a:endParaRPr lang="es-PY" sz="1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D925DF8A-46F8-3F45-8AB7-8BB51BA6E53C}"/>
              </a:ext>
            </a:extLst>
          </p:cNvPr>
          <p:cNvSpPr/>
          <p:nvPr/>
        </p:nvSpPr>
        <p:spPr>
          <a:xfrm>
            <a:off x="6199640" y="3956016"/>
            <a:ext cx="862855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sz="1400" dirty="0">
                <a:solidFill>
                  <a:srgbClr val="002060"/>
                </a:solidFill>
                <a:latin typeface="Cambria" panose="02040503050406030204" pitchFamily="18" charset="0"/>
              </a:rPr>
              <a:t>Temblor </a:t>
            </a:r>
            <a:r>
              <a:rPr lang="es-PY" sz="1400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 </a:t>
            </a:r>
            <a:endParaRPr lang="es-PY" sz="1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68B08BFE-7430-9D48-94B2-A49B2A2A4796}"/>
              </a:ext>
            </a:extLst>
          </p:cNvPr>
          <p:cNvSpPr/>
          <p:nvPr/>
        </p:nvSpPr>
        <p:spPr>
          <a:xfrm>
            <a:off x="7155462" y="3956015"/>
            <a:ext cx="1388954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sz="1400" dirty="0">
                <a:solidFill>
                  <a:srgbClr val="002060"/>
                </a:solidFill>
                <a:latin typeface="Cambria" panose="02040503050406030204" pitchFamily="18" charset="0"/>
              </a:rPr>
              <a:t>Sudoración fría </a:t>
            </a:r>
            <a:r>
              <a:rPr lang="es-PY" sz="1400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 </a:t>
            </a:r>
            <a:endParaRPr lang="es-PY" sz="1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0E5AA088-42C4-AC40-85EC-CB617765678C}"/>
              </a:ext>
            </a:extLst>
          </p:cNvPr>
          <p:cNvSpPr/>
          <p:nvPr/>
        </p:nvSpPr>
        <p:spPr>
          <a:xfrm>
            <a:off x="3423488" y="6060198"/>
            <a:ext cx="1188905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sz="1400" dirty="0">
                <a:solidFill>
                  <a:srgbClr val="002060"/>
                </a:solidFill>
                <a:latin typeface="Cambria" panose="02040503050406030204" pitchFamily="18" charset="0"/>
              </a:rPr>
              <a:t>Irritabilidad</a:t>
            </a:r>
            <a:r>
              <a:rPr lang="es-PY" sz="1400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 </a:t>
            </a:r>
            <a:endParaRPr lang="es-PY" sz="1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43B338E7-3A3C-424F-942A-F5ED5A0174E6}"/>
              </a:ext>
            </a:extLst>
          </p:cNvPr>
          <p:cNvSpPr/>
          <p:nvPr/>
        </p:nvSpPr>
        <p:spPr>
          <a:xfrm>
            <a:off x="4819991" y="6060197"/>
            <a:ext cx="1188905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sz="1400" dirty="0">
                <a:solidFill>
                  <a:srgbClr val="002060"/>
                </a:solidFill>
                <a:latin typeface="Cambria" panose="02040503050406030204" pitchFamily="18" charset="0"/>
              </a:rPr>
              <a:t>Hambre 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BFFA8902-76ED-5948-A2D4-3F825F2E16F0}"/>
              </a:ext>
            </a:extLst>
          </p:cNvPr>
          <p:cNvSpPr/>
          <p:nvPr/>
        </p:nvSpPr>
        <p:spPr>
          <a:xfrm>
            <a:off x="6276159" y="6054279"/>
            <a:ext cx="1188905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sz="1400" dirty="0">
                <a:solidFill>
                  <a:srgbClr val="002060"/>
                </a:solidFill>
                <a:latin typeface="Cambria" panose="02040503050406030204" pitchFamily="18" charset="0"/>
              </a:rPr>
              <a:t>Cefalea 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D25D7451-8B33-714F-B8E3-952A284C21B0}"/>
              </a:ext>
            </a:extLst>
          </p:cNvPr>
          <p:cNvSpPr/>
          <p:nvPr/>
        </p:nvSpPr>
        <p:spPr>
          <a:xfrm>
            <a:off x="7572504" y="6061747"/>
            <a:ext cx="1188905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PY" sz="1400" dirty="0">
                <a:solidFill>
                  <a:srgbClr val="002060"/>
                </a:solidFill>
                <a:latin typeface="Cambria" panose="02040503050406030204" pitchFamily="18" charset="0"/>
              </a:rPr>
              <a:t>Convulsión 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692EBD17-B65C-914E-8016-4E1F3C2EC4A2}"/>
              </a:ext>
            </a:extLst>
          </p:cNvPr>
          <p:cNvSpPr/>
          <p:nvPr/>
        </p:nvSpPr>
        <p:spPr>
          <a:xfrm>
            <a:off x="2258580" y="2117003"/>
            <a:ext cx="7609119" cy="30777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Y" sz="1400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¨</a:t>
            </a:r>
            <a:r>
              <a:rPr lang="es-PY" sz="1400" dirty="0">
                <a:solidFill>
                  <a:srgbClr val="002060"/>
                </a:solidFill>
                <a:latin typeface="Cambria" panose="02040503050406030204" pitchFamily="18" charset="0"/>
              </a:rPr>
              <a:t>Se denomina HIPOGLUCEMIA a un nivel de GLUCEMIA MENOR o igual a 70mg/dl </a:t>
            </a:r>
            <a:r>
              <a:rPr lang="es-PY" sz="1400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¨</a:t>
            </a:r>
            <a:r>
              <a:rPr lang="es-PY" sz="1400" b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 </a:t>
            </a:r>
            <a:endParaRPr lang="es-PY" sz="1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Título 1">
            <a:extLst>
              <a:ext uri="{FF2B5EF4-FFF2-40B4-BE49-F238E27FC236}">
                <a16:creationId xmlns:a16="http://schemas.microsoft.com/office/drawing/2014/main" id="{55271898-4E2D-644F-AD0E-8D53D952A762}"/>
              </a:ext>
            </a:extLst>
          </p:cNvPr>
          <p:cNvSpPr txBox="1">
            <a:spLocks/>
          </p:cNvSpPr>
          <p:nvPr/>
        </p:nvSpPr>
        <p:spPr>
          <a:xfrm>
            <a:off x="1605115" y="1384912"/>
            <a:ext cx="9144000" cy="5199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400" b="1" dirty="0">
                <a:solidFill>
                  <a:srgbClr val="002060"/>
                </a:solidFill>
                <a:latin typeface="+mn-lt"/>
              </a:rPr>
              <a:t>Hipoglucemias</a:t>
            </a: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C0820A21-956E-9E40-BD52-5AAF2869D536}"/>
              </a:ext>
            </a:extLst>
          </p:cNvPr>
          <p:cNvGrpSpPr/>
          <p:nvPr/>
        </p:nvGrpSpPr>
        <p:grpSpPr>
          <a:xfrm>
            <a:off x="8844215" y="304800"/>
            <a:ext cx="3089466" cy="6295760"/>
            <a:chOff x="8554655" y="0"/>
            <a:chExt cx="3089466" cy="6295760"/>
          </a:xfrm>
        </p:grpSpPr>
        <p:pic>
          <p:nvPicPr>
            <p:cNvPr id="39" name="2 Imagen">
              <a:extLst>
                <a:ext uri="{FF2B5EF4-FFF2-40B4-BE49-F238E27FC236}">
                  <a16:creationId xmlns:a16="http://schemas.microsoft.com/office/drawing/2014/main" id="{E32B6694-CD45-5341-B1CC-418647F47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5831" r="22382" b="1"/>
            <a:stretch/>
          </p:blipFill>
          <p:spPr>
            <a:xfrm>
              <a:off x="8554655" y="5780599"/>
              <a:ext cx="2942348" cy="515161"/>
            </a:xfrm>
            <a:prstGeom prst="rect">
              <a:avLst/>
            </a:prstGeom>
          </p:spPr>
        </p:pic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434526AE-AD94-0446-A867-ADE081E50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2084"/>
            <a:stretch/>
          </p:blipFill>
          <p:spPr>
            <a:xfrm>
              <a:off x="9283930" y="0"/>
              <a:ext cx="2360191" cy="794014"/>
            </a:xfrm>
            <a:prstGeom prst="rect">
              <a:avLst/>
            </a:prstGeom>
          </p:spPr>
        </p:pic>
      </p:grpSp>
      <p:pic>
        <p:nvPicPr>
          <p:cNvPr id="43" name="Imagen 42">
            <a:extLst>
              <a:ext uri="{FF2B5EF4-FFF2-40B4-BE49-F238E27FC236}">
                <a16:creationId xmlns:a16="http://schemas.microsoft.com/office/drawing/2014/main" id="{BF329A03-5AA2-4B4C-8188-371ADD9D21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273" r="83763"/>
          <a:stretch/>
        </p:blipFill>
        <p:spPr>
          <a:xfrm>
            <a:off x="8998965" y="411102"/>
            <a:ext cx="668765" cy="698105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272A21E6-22B2-7A4F-9A50-14C98B63F4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53" t="30970" r="38928" b="40063"/>
          <a:stretch/>
        </p:blipFill>
        <p:spPr>
          <a:xfrm>
            <a:off x="4637526" y="4417791"/>
            <a:ext cx="1638633" cy="161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4D1845F-848B-234B-A9A0-8ED7E7E7323D}"/>
              </a:ext>
            </a:extLst>
          </p:cNvPr>
          <p:cNvCxnSpPr/>
          <p:nvPr/>
        </p:nvCxnSpPr>
        <p:spPr>
          <a:xfrm>
            <a:off x="1821426" y="1363298"/>
            <a:ext cx="874579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F90EEDB0-9AF4-8042-B588-7EC0CEAA7686}"/>
              </a:ext>
            </a:extLst>
          </p:cNvPr>
          <p:cNvCxnSpPr/>
          <p:nvPr/>
        </p:nvCxnSpPr>
        <p:spPr>
          <a:xfrm>
            <a:off x="1821426" y="1904846"/>
            <a:ext cx="874579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ítulo 1">
            <a:extLst>
              <a:ext uri="{FF2B5EF4-FFF2-40B4-BE49-F238E27FC236}">
                <a16:creationId xmlns:a16="http://schemas.microsoft.com/office/drawing/2014/main" id="{55271898-4E2D-644F-AD0E-8D53D952A762}"/>
              </a:ext>
            </a:extLst>
          </p:cNvPr>
          <p:cNvSpPr txBox="1">
            <a:spLocks/>
          </p:cNvSpPr>
          <p:nvPr/>
        </p:nvSpPr>
        <p:spPr>
          <a:xfrm>
            <a:off x="1605115" y="1384912"/>
            <a:ext cx="9144000" cy="5199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400" b="1" dirty="0">
                <a:solidFill>
                  <a:srgbClr val="002060"/>
                </a:solidFill>
                <a:latin typeface="+mn-lt"/>
              </a:rPr>
              <a:t>Hipoglucemias</a:t>
            </a: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C0820A21-956E-9E40-BD52-5AAF2869D536}"/>
              </a:ext>
            </a:extLst>
          </p:cNvPr>
          <p:cNvGrpSpPr/>
          <p:nvPr/>
        </p:nvGrpSpPr>
        <p:grpSpPr>
          <a:xfrm>
            <a:off x="8844215" y="304800"/>
            <a:ext cx="3089466" cy="6295760"/>
            <a:chOff x="8554655" y="0"/>
            <a:chExt cx="3089466" cy="6295760"/>
          </a:xfrm>
        </p:grpSpPr>
        <p:pic>
          <p:nvPicPr>
            <p:cNvPr id="39" name="2 Imagen">
              <a:extLst>
                <a:ext uri="{FF2B5EF4-FFF2-40B4-BE49-F238E27FC236}">
                  <a16:creationId xmlns:a16="http://schemas.microsoft.com/office/drawing/2014/main" id="{E32B6694-CD45-5341-B1CC-418647F47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5831" r="22382" b="1"/>
            <a:stretch/>
          </p:blipFill>
          <p:spPr>
            <a:xfrm>
              <a:off x="8554655" y="5780599"/>
              <a:ext cx="2942348" cy="515161"/>
            </a:xfrm>
            <a:prstGeom prst="rect">
              <a:avLst/>
            </a:prstGeom>
          </p:spPr>
        </p:pic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434526AE-AD94-0446-A867-ADE081E50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2084"/>
            <a:stretch/>
          </p:blipFill>
          <p:spPr>
            <a:xfrm>
              <a:off x="9283930" y="0"/>
              <a:ext cx="2360191" cy="794014"/>
            </a:xfrm>
            <a:prstGeom prst="rect">
              <a:avLst/>
            </a:prstGeom>
          </p:spPr>
        </p:pic>
      </p:grpSp>
      <p:pic>
        <p:nvPicPr>
          <p:cNvPr id="43" name="Imagen 42">
            <a:extLst>
              <a:ext uri="{FF2B5EF4-FFF2-40B4-BE49-F238E27FC236}">
                <a16:creationId xmlns:a16="http://schemas.microsoft.com/office/drawing/2014/main" id="{BF329A03-5AA2-4B4C-8188-371ADD9D2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73" r="83763"/>
          <a:stretch/>
        </p:blipFill>
        <p:spPr>
          <a:xfrm>
            <a:off x="8998965" y="411102"/>
            <a:ext cx="668765" cy="69810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B909F81-BD4C-D848-964D-9C7B2D7EB9A6}"/>
              </a:ext>
            </a:extLst>
          </p:cNvPr>
          <p:cNvSpPr/>
          <p:nvPr/>
        </p:nvSpPr>
        <p:spPr>
          <a:xfrm>
            <a:off x="2104772" y="2190944"/>
            <a:ext cx="8144685" cy="386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Y" sz="2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Siempre y cuando la hipoglucemia pueda ser resulta por el mismo paciente.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Y" sz="20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 deberá seguir la “REGLA DE LOS 15”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Y" sz="2000" u="sng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Paciente se percata de los síntomas</a:t>
            </a:r>
            <a:r>
              <a:rPr lang="es-PY" sz="2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Y" sz="2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Medir la Glucometría capilar SI ES MENOR A 70mg/dL.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Y" sz="2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Ingerir 15gramos de Glucosa. Ej 1 cuchara de miel, ½ vaso de jugo con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Y" sz="2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azúcar, 3 caramelos con azúcar.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Y" sz="2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Repetir control de Glucometría a los 15 minutos. Objetivo Mayor 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Y" sz="2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100mg/dL.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Y" sz="2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Repetir conducta hasta llegar Glucometría mayor a 100mg/dL</a:t>
            </a:r>
            <a:endParaRPr lang="es-PY" sz="2000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374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8B84EBF-C10F-274F-843A-02D6902E9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762" y="3601457"/>
            <a:ext cx="3917120" cy="1796979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761AC28F-8E75-6244-9C9F-9E9AC4BFC08A}"/>
              </a:ext>
            </a:extLst>
          </p:cNvPr>
          <p:cNvSpPr txBox="1">
            <a:spLocks/>
          </p:cNvSpPr>
          <p:nvPr/>
        </p:nvSpPr>
        <p:spPr>
          <a:xfrm>
            <a:off x="1605115" y="1384912"/>
            <a:ext cx="9144000" cy="51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>
                <a:solidFill>
                  <a:srgbClr val="002060"/>
                </a:solidFill>
                <a:latin typeface="+mn-lt"/>
              </a:rPr>
              <a:t>Manejo de la Hipoglucemia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508B741A-083B-9B4B-B980-003857BCB892}"/>
              </a:ext>
            </a:extLst>
          </p:cNvPr>
          <p:cNvCxnSpPr/>
          <p:nvPr/>
        </p:nvCxnSpPr>
        <p:spPr>
          <a:xfrm>
            <a:off x="1821426" y="1363298"/>
            <a:ext cx="874579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383913DC-1FE0-684E-94F6-E8A99290D2F6}"/>
              </a:ext>
            </a:extLst>
          </p:cNvPr>
          <p:cNvCxnSpPr/>
          <p:nvPr/>
        </p:nvCxnSpPr>
        <p:spPr>
          <a:xfrm>
            <a:off x="1821426" y="1904846"/>
            <a:ext cx="874579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0BB24805-7A2A-C041-AEC6-A79ECBF8AF8F}"/>
              </a:ext>
            </a:extLst>
          </p:cNvPr>
          <p:cNvSpPr/>
          <p:nvPr/>
        </p:nvSpPr>
        <p:spPr>
          <a:xfrm>
            <a:off x="1924580" y="2057884"/>
            <a:ext cx="8505070" cy="600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Y" sz="1600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HIPOGLUCEMIA GRAVE: </a:t>
            </a:r>
            <a:r>
              <a:rPr lang="es-PY" sz="1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aquella situación en la cual el paciente NO PUEDE resolver o manejar la hipoglucemia, por tanto, requiere la asistencia de terceros.</a:t>
            </a:r>
            <a:endParaRPr lang="es-PY" sz="1600" dirty="0">
              <a:solidFill>
                <a:srgbClr val="00206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593565D-2367-F943-84FC-F6724338900A}"/>
              </a:ext>
            </a:extLst>
          </p:cNvPr>
          <p:cNvSpPr/>
          <p:nvPr/>
        </p:nvSpPr>
        <p:spPr>
          <a:xfrm>
            <a:off x="1924580" y="2793372"/>
            <a:ext cx="8505070" cy="600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Y" sz="1600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ocurre en la casa:</a:t>
            </a:r>
            <a:r>
              <a:rPr lang="es-PY" sz="16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Administrar dosis única de GLUCAGÓN 0.5 mg si &lt;25 kg y 1 mg si ≥ 25 kg. Inyección SC en región superior externa del brazo o región externa y superior del muslo.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04692F6-E4B6-C848-A381-B46F6048BAE9}"/>
              </a:ext>
            </a:extLst>
          </p:cNvPr>
          <p:cNvSpPr/>
          <p:nvPr/>
        </p:nvSpPr>
        <p:spPr>
          <a:xfrm>
            <a:off x="8612048" y="4499946"/>
            <a:ext cx="2534071" cy="86844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Y" sz="12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Control de Glucometría a los 15 minutos. Objetivo Mayor a 100mg/dL. Remisión URGENTE al nivel de atención correspondiente.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7D6C87A-CA6B-1745-B108-472F5CEB6A6A}"/>
              </a:ext>
            </a:extLst>
          </p:cNvPr>
          <p:cNvSpPr/>
          <p:nvPr/>
        </p:nvSpPr>
        <p:spPr>
          <a:xfrm>
            <a:off x="1941787" y="5599609"/>
            <a:ext cx="8505070" cy="767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Y" sz="1400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DESPUÉS DE UN EPISODIO DE HIPOGLUCEMIA GRAVE, ES FUNDAMENTAL REALIZAR CONSULTA DE FORMA URGENTE CON EL MÉDICO TRATANTE PARA REALIZAR LAS MODIFICACIONES NECESARIAS DEL TRATAMIENTO MÉDICO.</a:t>
            </a:r>
            <a:endParaRPr lang="es-PY" sz="1400" dirty="0">
              <a:solidFill>
                <a:srgbClr val="00206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4CC22B79-32E2-BB48-87A7-370163D45D80}"/>
              </a:ext>
            </a:extLst>
          </p:cNvPr>
          <p:cNvGrpSpPr/>
          <p:nvPr/>
        </p:nvGrpSpPr>
        <p:grpSpPr>
          <a:xfrm>
            <a:off x="8844215" y="304800"/>
            <a:ext cx="3089466" cy="6295760"/>
            <a:chOff x="8554655" y="0"/>
            <a:chExt cx="3089466" cy="6295760"/>
          </a:xfrm>
        </p:grpSpPr>
        <p:pic>
          <p:nvPicPr>
            <p:cNvPr id="17" name="2 Imagen">
              <a:extLst>
                <a:ext uri="{FF2B5EF4-FFF2-40B4-BE49-F238E27FC236}">
                  <a16:creationId xmlns:a16="http://schemas.microsoft.com/office/drawing/2014/main" id="{2338E40E-717D-F144-BFDF-556F357818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5831" r="22382" b="1"/>
            <a:stretch/>
          </p:blipFill>
          <p:spPr>
            <a:xfrm>
              <a:off x="8554655" y="5780599"/>
              <a:ext cx="2942348" cy="515161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BFD0947D-05B2-BC4E-B899-ADCB0BC7E1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2084"/>
            <a:stretch/>
          </p:blipFill>
          <p:spPr>
            <a:xfrm>
              <a:off x="9283930" y="0"/>
              <a:ext cx="2360191" cy="794014"/>
            </a:xfrm>
            <a:prstGeom prst="rect">
              <a:avLst/>
            </a:prstGeom>
          </p:spPr>
        </p:pic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919EE936-0D04-6147-9D5B-4261F1D692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73" r="83763"/>
          <a:stretch/>
        </p:blipFill>
        <p:spPr>
          <a:xfrm>
            <a:off x="8998965" y="411102"/>
            <a:ext cx="668765" cy="69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785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Panorámica</PresentationFormat>
  <Paragraphs>27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DELL</cp:lastModifiedBy>
  <cp:revision>1</cp:revision>
  <dcterms:created xsi:type="dcterms:W3CDTF">2022-10-05T14:17:02Z</dcterms:created>
  <dcterms:modified xsi:type="dcterms:W3CDTF">2022-10-05T14:17:13Z</dcterms:modified>
</cp:coreProperties>
</file>